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1" d="100"/>
          <a:sy n="51" d="100"/>
        </p:scale>
        <p:origin x="-106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C7C1A4C-3960-4372-BCAF-33168D05363E}" type="datetimeFigureOut">
              <a:rPr lang="ar-EG" smtClean="0"/>
              <a:t>13/11/1431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842D5DF-E2EB-456A-94DD-588372C6C7FA}" type="slidenum">
              <a:rPr lang="ar-EG" smtClean="0"/>
              <a:t>‹#›</a:t>
            </a:fld>
            <a:endParaRPr lang="ar-EG"/>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842D5DF-E2EB-456A-94DD-588372C6C7FA}" type="slidenum">
              <a:rPr lang="ar-EG" smtClean="0"/>
              <a:t>1</a:t>
            </a:fld>
            <a:endParaRPr lang="ar-EG"/>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842D5DF-E2EB-456A-94DD-588372C6C7FA}" type="slidenum">
              <a:rPr lang="ar-EG" smtClean="0"/>
              <a:t>10</a:t>
            </a:fld>
            <a:endParaRPr lang="ar-EG"/>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842D5DF-E2EB-456A-94DD-588372C6C7FA}" type="slidenum">
              <a:rPr lang="ar-EG" smtClean="0"/>
              <a:t>2</a:t>
            </a:fld>
            <a:endParaRPr lang="ar-EG"/>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842D5DF-E2EB-456A-94DD-588372C6C7FA}" type="slidenum">
              <a:rPr lang="ar-EG" smtClean="0"/>
              <a:t>3</a:t>
            </a:fld>
            <a:endParaRPr lang="ar-EG"/>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842D5DF-E2EB-456A-94DD-588372C6C7FA}" type="slidenum">
              <a:rPr lang="ar-EG" smtClean="0"/>
              <a:t>4</a:t>
            </a:fld>
            <a:endParaRPr lang="ar-EG"/>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842D5DF-E2EB-456A-94DD-588372C6C7FA}" type="slidenum">
              <a:rPr lang="ar-EG" smtClean="0"/>
              <a:t>5</a:t>
            </a:fld>
            <a:endParaRPr lang="ar-EG"/>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842D5DF-E2EB-456A-94DD-588372C6C7FA}" type="slidenum">
              <a:rPr lang="ar-EG" smtClean="0"/>
              <a:t>6</a:t>
            </a:fld>
            <a:endParaRPr lang="ar-EG"/>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842D5DF-E2EB-456A-94DD-588372C6C7FA}" type="slidenum">
              <a:rPr lang="ar-EG" smtClean="0"/>
              <a:t>7</a:t>
            </a:fld>
            <a:endParaRPr lang="ar-EG"/>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842D5DF-E2EB-456A-94DD-588372C6C7FA}" type="slidenum">
              <a:rPr lang="ar-EG" smtClean="0"/>
              <a:t>8</a:t>
            </a:fld>
            <a:endParaRPr lang="ar-EG"/>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842D5DF-E2EB-456A-94DD-588372C6C7FA}" type="slidenum">
              <a:rPr lang="ar-EG" smtClean="0"/>
              <a:t>9</a:t>
            </a:fld>
            <a:endParaRPr lang="ar-EG"/>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93CD631-2333-4C9E-9BD1-7A4C9CF272E8}" type="datetimeFigureOut">
              <a:rPr lang="ar-EG" smtClean="0"/>
              <a:t>13/11/1431</a:t>
            </a:fld>
            <a:endParaRPr lang="ar-EG"/>
          </a:p>
        </p:txBody>
      </p:sp>
      <p:sp>
        <p:nvSpPr>
          <p:cNvPr id="19" name="Footer Placeholder 18"/>
          <p:cNvSpPr>
            <a:spLocks noGrp="1"/>
          </p:cNvSpPr>
          <p:nvPr>
            <p:ph type="ftr" sz="quarter" idx="11"/>
          </p:nvPr>
        </p:nvSpPr>
        <p:spPr/>
        <p:txBody>
          <a:bodyPr/>
          <a:lstStyle/>
          <a:p>
            <a:endParaRPr lang="ar-EG"/>
          </a:p>
        </p:txBody>
      </p:sp>
      <p:sp>
        <p:nvSpPr>
          <p:cNvPr id="27" name="Slide Number Placeholder 26"/>
          <p:cNvSpPr>
            <a:spLocks noGrp="1"/>
          </p:cNvSpPr>
          <p:nvPr>
            <p:ph type="sldNum" sz="quarter" idx="12"/>
          </p:nvPr>
        </p:nvSpPr>
        <p:spPr/>
        <p:txBody>
          <a:bodyPr/>
          <a:lstStyle/>
          <a:p>
            <a:fld id="{636ACA0F-56AF-4201-8B8B-2959BDFF8E0F}"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3CD631-2333-4C9E-9BD1-7A4C9CF272E8}" type="datetimeFigureOut">
              <a:rPr lang="ar-EG" smtClean="0"/>
              <a:t>13/11/1431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36ACA0F-56AF-4201-8B8B-2959BDFF8E0F}"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3CD631-2333-4C9E-9BD1-7A4C9CF272E8}" type="datetimeFigureOut">
              <a:rPr lang="ar-EG" smtClean="0"/>
              <a:t>13/11/1431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36ACA0F-56AF-4201-8B8B-2959BDFF8E0F}"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3CD631-2333-4C9E-9BD1-7A4C9CF272E8}" type="datetimeFigureOut">
              <a:rPr lang="ar-EG" smtClean="0"/>
              <a:t>13/11/1431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36ACA0F-56AF-4201-8B8B-2959BDFF8E0F}"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93CD631-2333-4C9E-9BD1-7A4C9CF272E8}" type="datetimeFigureOut">
              <a:rPr lang="ar-EG" smtClean="0"/>
              <a:t>13/11/1431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36ACA0F-56AF-4201-8B8B-2959BDFF8E0F}"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93CD631-2333-4C9E-9BD1-7A4C9CF272E8}" type="datetimeFigureOut">
              <a:rPr lang="ar-EG" smtClean="0"/>
              <a:t>13/11/1431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636ACA0F-56AF-4201-8B8B-2959BDFF8E0F}"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93CD631-2333-4C9E-9BD1-7A4C9CF272E8}" type="datetimeFigureOut">
              <a:rPr lang="ar-EG" smtClean="0"/>
              <a:t>13/11/1431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636ACA0F-56AF-4201-8B8B-2959BDFF8E0F}"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93CD631-2333-4C9E-9BD1-7A4C9CF272E8}" type="datetimeFigureOut">
              <a:rPr lang="ar-EG" smtClean="0"/>
              <a:t>13/11/1431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636ACA0F-56AF-4201-8B8B-2959BDFF8E0F}"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3CD631-2333-4C9E-9BD1-7A4C9CF272E8}" type="datetimeFigureOut">
              <a:rPr lang="ar-EG" smtClean="0"/>
              <a:t>13/11/1431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636ACA0F-56AF-4201-8B8B-2959BDFF8E0F}"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93CD631-2333-4C9E-9BD1-7A4C9CF272E8}" type="datetimeFigureOut">
              <a:rPr lang="ar-EG" smtClean="0"/>
              <a:t>13/11/1431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636ACA0F-56AF-4201-8B8B-2959BDFF8E0F}"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93CD631-2333-4C9E-9BD1-7A4C9CF272E8}" type="datetimeFigureOut">
              <a:rPr lang="ar-EG" smtClean="0"/>
              <a:t>13/11/1431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077200" y="6356350"/>
            <a:ext cx="609600" cy="365125"/>
          </a:xfrm>
        </p:spPr>
        <p:txBody>
          <a:bodyPr/>
          <a:lstStyle/>
          <a:p>
            <a:fld id="{636ACA0F-56AF-4201-8B8B-2959BDFF8E0F}" type="slidenum">
              <a:rPr lang="ar-EG" smtClean="0"/>
              <a:t>‹#›</a:t>
            </a:fld>
            <a:endParaRPr lang="ar-E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93CD631-2333-4C9E-9BD1-7A4C9CF272E8}" type="datetimeFigureOut">
              <a:rPr lang="ar-EG" smtClean="0"/>
              <a:t>13/11/1431</a:t>
            </a:fld>
            <a:endParaRPr lang="ar-E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36ACA0F-56AF-4201-8B8B-2959BDFF8E0F}" type="slidenum">
              <a:rPr lang="ar-EG" smtClean="0"/>
              <a:t>‹#›</a:t>
            </a:fld>
            <a:endParaRPr lang="ar-E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548680"/>
            <a:ext cx="7851648" cy="1008112"/>
          </a:xfrm>
        </p:spPr>
        <p:txBody>
          <a:bodyPr/>
          <a:lstStyle/>
          <a:p>
            <a:endParaRPr lang="ar-EG" dirty="0"/>
          </a:p>
        </p:txBody>
      </p:sp>
      <p:sp>
        <p:nvSpPr>
          <p:cNvPr id="3" name="Subtitle 2"/>
          <p:cNvSpPr>
            <a:spLocks noGrp="1"/>
          </p:cNvSpPr>
          <p:nvPr>
            <p:ph type="subTitle" idx="1"/>
          </p:nvPr>
        </p:nvSpPr>
        <p:spPr>
          <a:xfrm>
            <a:off x="533400" y="1700808"/>
            <a:ext cx="7854696" cy="4680520"/>
          </a:xfrm>
        </p:spPr>
        <p:txBody>
          <a:bodyPr>
            <a:normAutofit fontScale="25000" lnSpcReduction="20000"/>
          </a:bodyPr>
          <a:lstStyle/>
          <a:p>
            <a:r>
              <a:rPr lang="ar-EG" b="1" dirty="0" smtClean="0"/>
              <a:t>- محتوي المقرر </a:t>
            </a:r>
            <a:r>
              <a:rPr lang="ar-SA" b="1" dirty="0" smtClean="0"/>
              <a:t>   </a:t>
            </a:r>
            <a:r>
              <a:rPr lang="en-US" b="1" dirty="0" smtClean="0"/>
              <a:t>Syllabus</a:t>
            </a:r>
            <a:r>
              <a:rPr lang="ar-EG" b="1" dirty="0" smtClean="0"/>
              <a:t>    </a:t>
            </a:r>
            <a:endParaRPr lang="en-US" dirty="0" smtClean="0"/>
          </a:p>
          <a:p>
            <a:r>
              <a:rPr lang="en-US" dirty="0" smtClean="0"/>
              <a:t> </a:t>
            </a:r>
          </a:p>
          <a:p>
            <a:r>
              <a:rPr lang="ar-EG" b="1" dirty="0" smtClean="0"/>
              <a:t>تطبيقات /عملي</a:t>
            </a:r>
            <a:endParaRPr lang="en-US" dirty="0" smtClean="0"/>
          </a:p>
          <a:p>
            <a:r>
              <a:rPr lang="ar-EG" b="1" dirty="0" smtClean="0"/>
              <a:t>المحاضرة</a:t>
            </a:r>
            <a:endParaRPr lang="en-US" dirty="0" smtClean="0"/>
          </a:p>
          <a:p>
            <a:r>
              <a:rPr lang="ar-EG" b="1" dirty="0" smtClean="0"/>
              <a:t>عدد الساعات</a:t>
            </a:r>
            <a:endParaRPr lang="en-US" dirty="0" smtClean="0"/>
          </a:p>
          <a:p>
            <a:r>
              <a:rPr lang="ar-EG" b="1" dirty="0" smtClean="0"/>
              <a:t>الموضوع</a:t>
            </a:r>
            <a:endParaRPr lang="en-US" dirty="0" smtClean="0"/>
          </a:p>
          <a:p>
            <a:r>
              <a:rPr lang="ar-EG" b="1" dirty="0" smtClean="0"/>
              <a:t>2</a:t>
            </a:r>
            <a:endParaRPr lang="en-US" dirty="0" smtClean="0"/>
          </a:p>
          <a:p>
            <a:r>
              <a:rPr lang="ar-EG" b="1" dirty="0" smtClean="0"/>
              <a:t>1</a:t>
            </a:r>
            <a:endParaRPr lang="en-US" dirty="0" smtClean="0"/>
          </a:p>
          <a:p>
            <a:r>
              <a:rPr lang="ar-EG" b="1" dirty="0" smtClean="0"/>
              <a:t>4</a:t>
            </a:r>
            <a:endParaRPr lang="en-US" dirty="0" smtClean="0"/>
          </a:p>
          <a:p>
            <a:r>
              <a:rPr lang="ar-EG" b="1" dirty="0" smtClean="0"/>
              <a:t>خرائط التوزيعات : مفهومها وعلاقتها بأنواع الخرائط والعلوم الأخري .</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b="1" dirty="0" smtClean="0"/>
              <a:t>أنواع الرموز النوعية والكمية المستخدمة في خرائط التوزيعات :</a:t>
            </a:r>
            <a:endParaRPr lang="en-US" dirty="0" smtClean="0"/>
          </a:p>
          <a:p>
            <a:pPr lvl="0"/>
            <a:r>
              <a:rPr lang="ar-EG" dirty="0" smtClean="0"/>
              <a:t>رموز الموضع .</a:t>
            </a:r>
            <a:endParaRPr lang="en-US" dirty="0" smtClean="0"/>
          </a:p>
          <a:p>
            <a:pPr lvl="0"/>
            <a:r>
              <a:rPr lang="ar-EG" dirty="0" smtClean="0"/>
              <a:t>رموز الخط .</a:t>
            </a:r>
            <a:endParaRPr lang="en-US" dirty="0" smtClean="0"/>
          </a:p>
          <a:p>
            <a:r>
              <a:rPr lang="ar-EG" b="1" dirty="0" smtClean="0"/>
              <a:t>     - </a:t>
            </a:r>
            <a:r>
              <a:rPr lang="ar-EG" dirty="0" smtClean="0"/>
              <a:t>رموز المساحة</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b="1" dirty="0" smtClean="0"/>
              <a:t>أنواع خرائط التوزيعات </a:t>
            </a:r>
            <a:endParaRPr lang="en-US" dirty="0" smtClean="0"/>
          </a:p>
          <a:p>
            <a:r>
              <a:rPr lang="ar-EG" dirty="0" smtClean="0"/>
              <a:t>خرائط التوزيعات غير الكمية (النوعية)</a:t>
            </a:r>
            <a:endParaRPr lang="en-US" dirty="0" smtClean="0"/>
          </a:p>
          <a:p>
            <a:r>
              <a:rPr lang="en-US" b="1" dirty="0" smtClean="0"/>
              <a:t> </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dirty="0" smtClean="0"/>
              <a:t>خرائط التوزيعات الكمية</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dirty="0" smtClean="0"/>
              <a:t>تطبيقات (خرائط التوزيعات الطبيعية</a:t>
            </a:r>
            <a:endParaRPr lang="en-US" dirty="0" smtClean="0"/>
          </a:p>
          <a:p>
            <a:r>
              <a:rPr lang="ar-EG" dirty="0" smtClean="0"/>
              <a:t> والاقتصادية – خرائط استخدام الأرض</a:t>
            </a:r>
            <a:endParaRPr lang="en-US" dirty="0" smtClean="0"/>
          </a:p>
          <a:p>
            <a:r>
              <a:rPr lang="ar-EG" dirty="0" smtClean="0"/>
              <a:t> الحضري والريفي) </a:t>
            </a:r>
            <a:endParaRPr lang="en-US" dirty="0" smtClean="0"/>
          </a:p>
          <a:p>
            <a:r>
              <a:rPr lang="en-US" b="1" dirty="0" smtClean="0"/>
              <a:t> </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b="1" dirty="0" smtClean="0"/>
              <a:t>التقنية الحديثة وخرائط التوزيعات</a:t>
            </a:r>
            <a:endParaRPr lang="en-US" dirty="0" smtClean="0"/>
          </a:p>
          <a:p>
            <a:endParaRPr lang="ar-E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smtClean="0"/>
              <a:t>اسم المقرر:</a:t>
            </a:r>
            <a:r>
              <a:rPr lang="ar-SA" b="1" dirty="0" smtClean="0"/>
              <a:t> خرائط التوزيعات</a:t>
            </a:r>
            <a:endParaRPr lang="ar-EG" dirty="0"/>
          </a:p>
        </p:txBody>
      </p:sp>
      <p:sp>
        <p:nvSpPr>
          <p:cNvPr id="3" name="Content Placeholder 2"/>
          <p:cNvSpPr>
            <a:spLocks noGrp="1"/>
          </p:cNvSpPr>
          <p:nvPr>
            <p:ph idx="1"/>
          </p:nvPr>
        </p:nvSpPr>
        <p:spPr/>
        <p:txBody>
          <a:bodyPr/>
          <a:lstStyle/>
          <a:p>
            <a:r>
              <a:rPr lang="ar-SA" b="1" dirty="0" smtClean="0"/>
              <a:t>أهداف المقرر </a:t>
            </a:r>
            <a:r>
              <a:rPr lang="en-US" b="1" dirty="0" smtClean="0"/>
              <a:t>Aims</a:t>
            </a:r>
            <a:r>
              <a:rPr lang="en-US" dirty="0" smtClean="0"/>
              <a:t>    </a:t>
            </a:r>
          </a:p>
          <a:p>
            <a:pPr lvl="0"/>
            <a:r>
              <a:rPr lang="ar-EG" dirty="0" smtClean="0"/>
              <a:t>التعرف علي مفهوم خرائط التوزيعات .</a:t>
            </a:r>
            <a:endParaRPr lang="en-US" dirty="0" smtClean="0"/>
          </a:p>
          <a:p>
            <a:pPr lvl="0"/>
            <a:r>
              <a:rPr lang="ar-EG" dirty="0" smtClean="0"/>
              <a:t>الإلمام بالرموز المختلفة المستخدمة في رسمها .</a:t>
            </a:r>
            <a:endParaRPr lang="en-US" dirty="0" smtClean="0"/>
          </a:p>
          <a:p>
            <a:pPr lvl="0"/>
            <a:r>
              <a:rPr lang="ar-EG" dirty="0" smtClean="0"/>
              <a:t>تحديد أنواع الخرائط والتمييز بين النوعية منها والكمية .</a:t>
            </a:r>
            <a:endParaRPr lang="en-US" dirty="0" smtClean="0"/>
          </a:p>
          <a:p>
            <a:pPr lvl="0"/>
            <a:r>
              <a:rPr lang="ar-EG" dirty="0" smtClean="0"/>
              <a:t>التعرف علي تطبيقات استخدامها في فروع الجغرافيا المختلفة .</a:t>
            </a:r>
            <a:endParaRPr lang="en-US" dirty="0" smtClean="0"/>
          </a:p>
          <a:p>
            <a:pPr lvl="0"/>
            <a:r>
              <a:rPr lang="ar-EG" dirty="0" smtClean="0"/>
              <a:t>فهم دور الخرائط في توضيح المعلومات الجغرافية .</a:t>
            </a:r>
            <a:endParaRPr lang="en-US" dirty="0" smtClean="0"/>
          </a:p>
          <a:p>
            <a:r>
              <a:rPr lang="ar-SA" dirty="0" smtClean="0"/>
              <a:t>    -  الاطلاع علي التقدم التقني في خرائط التوزيعات</a:t>
            </a:r>
            <a:endParaRPr lang="ar-E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r>
              <a:rPr lang="ar-EG" b="1" dirty="0" smtClean="0"/>
              <a:t> د- المهارات العامة            </a:t>
            </a:r>
            <a:r>
              <a:rPr lang="en-US" dirty="0" smtClean="0"/>
              <a:t> General Skills </a:t>
            </a:r>
          </a:p>
          <a:p>
            <a:r>
              <a:rPr lang="ar-EG" b="1" dirty="0" smtClean="0"/>
              <a:t>استخدام الكمبيوتر.استخدام الانترنت</a:t>
            </a:r>
            <a:endParaRPr lang="en-US" dirty="0" smtClean="0"/>
          </a:p>
          <a:p>
            <a:r>
              <a:rPr lang="ar-EG" b="1" dirty="0" smtClean="0"/>
              <a:t> القدرة على العمل المشترك أو الجماعي .. القدرة على التصرف الذاتي .. القدرة على التفكير</a:t>
            </a:r>
            <a:endParaRPr lang="ar-E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7500" lnSpcReduction="20000"/>
          </a:bodyPr>
          <a:lstStyle/>
          <a:p>
            <a:r>
              <a:rPr lang="ar-EG" b="1" dirty="0" smtClean="0"/>
              <a:t>المخرجات التعليمية المستهدفة من تدريس المقرر:  </a:t>
            </a:r>
            <a:r>
              <a:rPr lang="en-US" b="1" dirty="0" smtClean="0"/>
              <a:t>Intended Learning Outcomes</a:t>
            </a:r>
          </a:p>
          <a:p>
            <a:r>
              <a:rPr lang="ar-EG" b="1" dirty="0" smtClean="0"/>
              <a:t>(وهى النتائج التعليمية المرجوة من تدريس المقرر)</a:t>
            </a:r>
            <a:endParaRPr lang="en-US" dirty="0" smtClean="0"/>
          </a:p>
          <a:p>
            <a:r>
              <a:rPr lang="ar-EG" dirty="0" smtClean="0"/>
              <a:t>يتناول المقرر مفهوم خرائط التوزيعات وعلاقتها بأنواع الخرائط والعلوم الأخري , ثم يتناول أنواع الرموز النوعية والكمية المستخدمة في خرائط التوزيعات وأنواع خرائط التوزيعات وتطبيقات خرائط التوزيعات والتقنية الحديثة وخرائط التوزيعات مع التركيز علي الحاسب الآلي في إعداد وتقييم الرموز في خرائط التوزيعات .</a:t>
            </a:r>
            <a:endParaRPr lang="en-US" dirty="0" smtClean="0"/>
          </a:p>
          <a:p>
            <a:r>
              <a:rPr lang="ar-EG" b="1" dirty="0" smtClean="0"/>
              <a:t>     أ- المعرفة و الفهم</a:t>
            </a:r>
            <a:r>
              <a:rPr lang="en-US" dirty="0" smtClean="0"/>
              <a:t> Knowledge and Understanding	</a:t>
            </a:r>
          </a:p>
          <a:p>
            <a:r>
              <a:rPr lang="ar-EG" b="1" dirty="0" smtClean="0"/>
              <a:t>أن يتعرف الطالب على:</a:t>
            </a:r>
            <a:endParaRPr lang="en-US" dirty="0" smtClean="0"/>
          </a:p>
          <a:p>
            <a:pPr lvl="0"/>
            <a:r>
              <a:rPr lang="ar-EG" dirty="0" smtClean="0"/>
              <a:t>أن يتمكن من تحديد الرموز المناسبة للتعبير عن الظاهرات المختلفة .</a:t>
            </a:r>
            <a:endParaRPr lang="en-US" dirty="0" smtClean="0"/>
          </a:p>
          <a:p>
            <a:r>
              <a:rPr lang="ar-EG" b="1" dirty="0" smtClean="0"/>
              <a:t>     ب- القدرات الذهنية</a:t>
            </a:r>
            <a:r>
              <a:rPr lang="en-US" b="1" dirty="0" smtClean="0"/>
              <a:t> Intellectual skills	</a:t>
            </a:r>
            <a:endParaRPr lang="en-US" dirty="0" smtClean="0"/>
          </a:p>
          <a:p>
            <a:r>
              <a:rPr lang="ar-EG" b="1" dirty="0" smtClean="0"/>
              <a:t>(مثل القدرة على التحليل، التفكير الخلاق،التعرف على المشكلات و ٳيجاد حلول)</a:t>
            </a:r>
            <a:endParaRPr lang="en-US" dirty="0" smtClean="0"/>
          </a:p>
          <a:p>
            <a:pPr lvl="0"/>
            <a:r>
              <a:rPr lang="ar-EG" dirty="0" smtClean="0"/>
              <a:t>أن يتمكن من استخدام أشكال أخري من الرموز للتعبير عن الظاهرات الجغرافية .</a:t>
            </a:r>
            <a:endParaRPr lang="en-US" dirty="0" smtClean="0"/>
          </a:p>
          <a:p>
            <a:pPr lvl="0"/>
            <a:r>
              <a:rPr lang="ar-EG" dirty="0" smtClean="0"/>
              <a:t>أن يرسم خرائط من إنشائه للتعبير عن توزيع الظاهرات المختلفة .</a:t>
            </a:r>
            <a:endParaRPr lang="en-US" dirty="0" smtClean="0"/>
          </a:p>
          <a:p>
            <a:endParaRPr lang="ar-E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rtlCol="1">
            <a:normAutofit fontScale="25000" lnSpcReduction="20000"/>
          </a:bodyPr>
          <a:lstStyle/>
          <a:p>
            <a:r>
              <a:rPr lang="ar-EG" b="1" dirty="0" smtClean="0"/>
              <a:t>- محتوي المقرر </a:t>
            </a:r>
            <a:r>
              <a:rPr lang="ar-SA" b="1" dirty="0" smtClean="0"/>
              <a:t>   </a:t>
            </a:r>
            <a:r>
              <a:rPr lang="en-US" b="1" dirty="0" smtClean="0"/>
              <a:t>Syllabus</a:t>
            </a:r>
            <a:r>
              <a:rPr lang="ar-EG" b="1" dirty="0" smtClean="0"/>
              <a:t>    </a:t>
            </a:r>
            <a:endParaRPr lang="en-US" dirty="0" smtClean="0"/>
          </a:p>
          <a:p>
            <a:r>
              <a:rPr lang="en-US" dirty="0" smtClean="0"/>
              <a:t> </a:t>
            </a:r>
          </a:p>
          <a:p>
            <a:r>
              <a:rPr lang="ar-EG" b="1" dirty="0" smtClean="0"/>
              <a:t>تطبيقات /عملي</a:t>
            </a:r>
            <a:endParaRPr lang="en-US" dirty="0" smtClean="0"/>
          </a:p>
          <a:p>
            <a:r>
              <a:rPr lang="ar-EG" b="1" dirty="0" smtClean="0"/>
              <a:t>المحاضرة</a:t>
            </a:r>
            <a:endParaRPr lang="en-US" dirty="0" smtClean="0"/>
          </a:p>
          <a:p>
            <a:r>
              <a:rPr lang="ar-EG" b="1" dirty="0" smtClean="0"/>
              <a:t>عدد الساعات</a:t>
            </a:r>
            <a:endParaRPr lang="en-US" dirty="0" smtClean="0"/>
          </a:p>
          <a:p>
            <a:r>
              <a:rPr lang="ar-EG" b="1" dirty="0" smtClean="0"/>
              <a:t>الموضوع</a:t>
            </a:r>
            <a:endParaRPr lang="en-US" dirty="0" smtClean="0"/>
          </a:p>
          <a:p>
            <a:r>
              <a:rPr lang="ar-EG" b="1" dirty="0" smtClean="0"/>
              <a:t>2</a:t>
            </a:r>
            <a:endParaRPr lang="en-US" dirty="0" smtClean="0"/>
          </a:p>
          <a:p>
            <a:r>
              <a:rPr lang="ar-EG" b="1" dirty="0" smtClean="0"/>
              <a:t>1</a:t>
            </a:r>
            <a:r>
              <a:rPr lang="ar-EG" b="1" dirty="0" smtClean="0"/>
              <a:t>- محتوي المقرر </a:t>
            </a:r>
            <a:r>
              <a:rPr lang="ar-SA" b="1" dirty="0" smtClean="0"/>
              <a:t>   </a:t>
            </a:r>
            <a:r>
              <a:rPr lang="en-US" b="1" dirty="0" smtClean="0"/>
              <a:t>Syllabus</a:t>
            </a:r>
            <a:r>
              <a:rPr lang="ar-EG" b="1" dirty="0" smtClean="0"/>
              <a:t>    </a:t>
            </a:r>
            <a:endParaRPr lang="en-US" dirty="0" smtClean="0"/>
          </a:p>
          <a:p>
            <a:r>
              <a:rPr lang="en-US" dirty="0" smtClean="0"/>
              <a:t> </a:t>
            </a:r>
          </a:p>
          <a:p>
            <a:r>
              <a:rPr lang="ar-EG" b="1" dirty="0" smtClean="0"/>
              <a:t>تطبيقات /عملي</a:t>
            </a:r>
            <a:endParaRPr lang="en-US" dirty="0" smtClean="0"/>
          </a:p>
          <a:p>
            <a:r>
              <a:rPr lang="ar-EG" b="1" dirty="0" smtClean="0"/>
              <a:t>المحاضرة</a:t>
            </a:r>
            <a:endParaRPr lang="en-US" dirty="0" smtClean="0"/>
          </a:p>
          <a:p>
            <a:r>
              <a:rPr lang="ar-EG" b="1" dirty="0" smtClean="0"/>
              <a:t>عدد الساعات</a:t>
            </a:r>
            <a:endParaRPr lang="en-US" dirty="0" smtClean="0"/>
          </a:p>
          <a:p>
            <a:r>
              <a:rPr lang="ar-EG" b="1" dirty="0" smtClean="0"/>
              <a:t>الموضوع</a:t>
            </a:r>
            <a:endParaRPr lang="en-US" dirty="0" smtClean="0"/>
          </a:p>
          <a:p>
            <a:r>
              <a:rPr lang="ar-EG" b="1" dirty="0" smtClean="0"/>
              <a:t>2</a:t>
            </a:r>
            <a:endParaRPr lang="en-US" dirty="0" smtClean="0"/>
          </a:p>
          <a:p>
            <a:r>
              <a:rPr lang="ar-EG" b="1" dirty="0" smtClean="0"/>
              <a:t>1</a:t>
            </a:r>
            <a:endParaRPr lang="en-US" dirty="0" smtClean="0"/>
          </a:p>
          <a:p>
            <a:r>
              <a:rPr lang="ar-EG" b="1" dirty="0" smtClean="0"/>
              <a:t>4</a:t>
            </a:r>
            <a:endParaRPr lang="en-US" dirty="0" smtClean="0"/>
          </a:p>
          <a:p>
            <a:r>
              <a:rPr lang="ar-EG" b="1" dirty="0" smtClean="0"/>
              <a:t>خرائط التوزيعات : مفهومها وعلاقتها بأنواع الخرائط والعلوم الأخري .</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b="1" dirty="0" smtClean="0"/>
              <a:t>أنواع الرموز النوعية والكمية المستخدمة في خرائط التوزيعات :</a:t>
            </a:r>
            <a:endParaRPr lang="en-US" dirty="0" smtClean="0"/>
          </a:p>
          <a:p>
            <a:pPr lvl="0"/>
            <a:r>
              <a:rPr lang="ar-EG" dirty="0" smtClean="0"/>
              <a:t>رموز الموضع .</a:t>
            </a:r>
            <a:endParaRPr lang="en-US" dirty="0" smtClean="0"/>
          </a:p>
          <a:p>
            <a:pPr lvl="0"/>
            <a:r>
              <a:rPr lang="ar-EG" dirty="0" smtClean="0"/>
              <a:t>رموز الخط .</a:t>
            </a:r>
            <a:endParaRPr lang="en-US" dirty="0" smtClean="0"/>
          </a:p>
          <a:p>
            <a:r>
              <a:rPr lang="ar-EG" b="1" dirty="0" smtClean="0"/>
              <a:t>     - </a:t>
            </a:r>
            <a:r>
              <a:rPr lang="ar-EG" dirty="0" smtClean="0"/>
              <a:t>رموز المساحة</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b="1" dirty="0" smtClean="0"/>
              <a:t>أنواع خرائط التوزيعات </a:t>
            </a:r>
            <a:endParaRPr lang="en-US" dirty="0" smtClean="0"/>
          </a:p>
          <a:p>
            <a:r>
              <a:rPr lang="ar-EG" dirty="0" smtClean="0"/>
              <a:t>خرائط التوزيعات غير الكمية (النوعية)</a:t>
            </a:r>
            <a:endParaRPr lang="en-US" dirty="0" smtClean="0"/>
          </a:p>
          <a:p>
            <a:r>
              <a:rPr lang="en-US" b="1" dirty="0" smtClean="0"/>
              <a:t> </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dirty="0" smtClean="0"/>
              <a:t>خرائط التوزيعات الكمية</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dirty="0" smtClean="0"/>
              <a:t>تطبيقات (خرائط التوزيعات الطبيعية</a:t>
            </a:r>
            <a:endParaRPr lang="en-US" dirty="0" smtClean="0"/>
          </a:p>
          <a:p>
            <a:r>
              <a:rPr lang="ar-EG" dirty="0" smtClean="0"/>
              <a:t> والاقتصادية – خرائط استخدام الأرض</a:t>
            </a:r>
            <a:endParaRPr lang="en-US" dirty="0" smtClean="0"/>
          </a:p>
          <a:p>
            <a:r>
              <a:rPr lang="ar-EG" dirty="0" smtClean="0"/>
              <a:t> الحضري والريفي) </a:t>
            </a:r>
            <a:endParaRPr lang="en-US" dirty="0" smtClean="0"/>
          </a:p>
          <a:p>
            <a:r>
              <a:rPr lang="en-US" b="1" dirty="0" smtClean="0"/>
              <a:t> </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b="1" dirty="0" smtClean="0"/>
              <a:t>التقنية الحديثة وخرائط التوزيعات</a:t>
            </a:r>
            <a:endParaRPr lang="en-US" dirty="0" smtClean="0"/>
          </a:p>
          <a:p>
            <a:r>
              <a:rPr lang="ar-EG" b="1" dirty="0" smtClean="0"/>
              <a:t>4</a:t>
            </a:r>
            <a:endParaRPr lang="en-US" dirty="0" smtClean="0"/>
          </a:p>
          <a:p>
            <a:r>
              <a:rPr lang="ar-EG" b="1" dirty="0" smtClean="0"/>
              <a:t>خرائط التوزيعات : مفهومها وعلاقتها بأنواع الخرائط والعلوم الأخري .</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b="1" dirty="0" smtClean="0"/>
              <a:t>أنواع الرموز النوعية والكمية المستخدمة في خرائط التوزيعات :</a:t>
            </a:r>
            <a:endParaRPr lang="en-US" dirty="0" smtClean="0"/>
          </a:p>
          <a:p>
            <a:pPr lvl="0"/>
            <a:r>
              <a:rPr lang="ar-EG" dirty="0" smtClean="0"/>
              <a:t>رموز الموضع .</a:t>
            </a:r>
            <a:endParaRPr lang="en-US" dirty="0" smtClean="0"/>
          </a:p>
          <a:p>
            <a:pPr lvl="0"/>
            <a:r>
              <a:rPr lang="ar-EG" dirty="0" smtClean="0"/>
              <a:t>رموز الخط .</a:t>
            </a:r>
            <a:endParaRPr lang="en-US" dirty="0" smtClean="0"/>
          </a:p>
          <a:p>
            <a:r>
              <a:rPr lang="ar-EG" b="1" dirty="0" smtClean="0"/>
              <a:t>     - </a:t>
            </a:r>
            <a:r>
              <a:rPr lang="ar-EG" dirty="0" smtClean="0"/>
              <a:t>رموز المساحة</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b="1" dirty="0" smtClean="0"/>
              <a:t>أنواع خرائط التوزيعات </a:t>
            </a:r>
            <a:endParaRPr lang="en-US" dirty="0" smtClean="0"/>
          </a:p>
          <a:p>
            <a:r>
              <a:rPr lang="ar-EG" dirty="0" smtClean="0"/>
              <a:t>خرائط التوزيعات غير الكمية (النوعية)</a:t>
            </a:r>
            <a:endParaRPr lang="en-US" dirty="0" smtClean="0"/>
          </a:p>
          <a:p>
            <a:r>
              <a:rPr lang="en-US" b="1" dirty="0" smtClean="0"/>
              <a:t> </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dirty="0" smtClean="0"/>
              <a:t>خرائط التوزيعات الكمية</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dirty="0" smtClean="0"/>
              <a:t>تطبيقات (خرائط التوزيعات الطبيعية</a:t>
            </a:r>
            <a:endParaRPr lang="en-US" dirty="0" smtClean="0"/>
          </a:p>
          <a:p>
            <a:r>
              <a:rPr lang="ar-EG" dirty="0" smtClean="0"/>
              <a:t> والاقتصادية – خرائط استخدام الأرض</a:t>
            </a:r>
            <a:endParaRPr lang="en-US" dirty="0" smtClean="0"/>
          </a:p>
          <a:p>
            <a:r>
              <a:rPr lang="ar-EG" dirty="0" smtClean="0"/>
              <a:t> الحضري والريفي) </a:t>
            </a:r>
            <a:endParaRPr lang="en-US" dirty="0" smtClean="0"/>
          </a:p>
          <a:p>
            <a:r>
              <a:rPr lang="en-US" b="1" dirty="0" smtClean="0"/>
              <a:t> </a:t>
            </a:r>
            <a:endParaRPr lang="en-US" dirty="0" smtClean="0"/>
          </a:p>
          <a:p>
            <a:r>
              <a:rPr lang="ar-EG" b="1" dirty="0" smtClean="0"/>
              <a:t>4</a:t>
            </a:r>
            <a:endParaRPr lang="en-US" dirty="0" smtClean="0"/>
          </a:p>
          <a:p>
            <a:r>
              <a:rPr lang="ar-EG" b="1" dirty="0" smtClean="0"/>
              <a:t>2</a:t>
            </a:r>
            <a:endParaRPr lang="en-US" dirty="0" smtClean="0"/>
          </a:p>
          <a:p>
            <a:r>
              <a:rPr lang="ar-EG" b="1" dirty="0" smtClean="0"/>
              <a:t>8</a:t>
            </a:r>
            <a:endParaRPr lang="en-US" dirty="0" smtClean="0"/>
          </a:p>
          <a:p>
            <a:r>
              <a:rPr lang="ar-EG" b="1" dirty="0" smtClean="0"/>
              <a:t>التقنية الحديثة وخرائط التوزيعات</a:t>
            </a:r>
            <a:endParaRPr lang="en-US" dirty="0" smtClean="0"/>
          </a:p>
          <a:p>
            <a:endParaRPr lang="ar-E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graphicFrame>
        <p:nvGraphicFramePr>
          <p:cNvPr id="5" name="Table 4"/>
          <p:cNvGraphicFramePr>
            <a:graphicFrameLocks noGrp="1"/>
          </p:cNvGraphicFramePr>
          <p:nvPr/>
        </p:nvGraphicFramePr>
        <p:xfrm>
          <a:off x="1619672" y="2276872"/>
          <a:ext cx="5734050" cy="3222625"/>
        </p:xfrm>
        <a:graphic>
          <a:graphicData uri="http://schemas.openxmlformats.org/drawingml/2006/table">
            <a:tbl>
              <a:tblPr/>
              <a:tblGrid>
                <a:gridCol w="1112520"/>
                <a:gridCol w="1031240"/>
                <a:gridCol w="1181100"/>
                <a:gridCol w="2409190"/>
              </a:tblGrid>
              <a:tr h="325755">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تطبيقات /عملي</a:t>
                      </a:r>
                      <a:endParaRPr lang="en-US" sz="1200">
                        <a:latin typeface="Times New Roman"/>
                        <a:ea typeface="Times New Roman"/>
                      </a:endParaRPr>
                    </a:p>
                  </a:txBody>
                  <a:tcPr marL="0" marR="0" marT="0" marB="0">
                    <a:lnL w="1905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905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المحاضرة</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905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عدد الساعات</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905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الموضوع</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9050" cap="flat" cmpd="sng" algn="ctr">
                      <a:solidFill>
                        <a:srgbClr val="2F1311"/>
                      </a:solidFill>
                      <a:prstDash val="solid"/>
                      <a:round/>
                      <a:headEnd type="none" w="med" len="med"/>
                      <a:tailEnd type="none" w="med" len="med"/>
                    </a:lnR>
                    <a:lnT w="1905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r>
              <a:tr h="224790">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2</a:t>
                      </a:r>
                      <a:endParaRPr lang="en-US" sz="1200">
                        <a:latin typeface="Times New Roman"/>
                        <a:ea typeface="Times New Roman"/>
                      </a:endParaRPr>
                    </a:p>
                  </a:txBody>
                  <a:tcPr marL="0" marR="0" marT="0" marB="0">
                    <a:lnL w="1905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1</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4</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marL="8255" algn="justLow" rtl="1">
                        <a:lnSpc>
                          <a:spcPts val="1400"/>
                        </a:lnSpc>
                        <a:spcAft>
                          <a:spcPts val="0"/>
                        </a:spcAft>
                      </a:pPr>
                      <a:r>
                        <a:rPr lang="ar-EG" sz="1200" b="1">
                          <a:latin typeface="Times New Roman"/>
                          <a:ea typeface="Times New Roman"/>
                          <a:cs typeface="Arabic Transparent"/>
                        </a:rPr>
                        <a:t>خرائط التوزيعات : مفهومها وعلاقتها بأنواع الخرائط والعلوم الأخري .</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905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r>
              <a:tr h="207645">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4</a:t>
                      </a:r>
                      <a:endParaRPr lang="en-US" sz="1200">
                        <a:latin typeface="Times New Roman"/>
                        <a:ea typeface="Times New Roman"/>
                      </a:endParaRPr>
                    </a:p>
                  </a:txBody>
                  <a:tcPr marL="0" marR="0" marT="0" marB="0">
                    <a:lnL w="1905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2</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8</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marL="8255" algn="justLow" rtl="1">
                        <a:lnSpc>
                          <a:spcPts val="1400"/>
                        </a:lnSpc>
                        <a:spcAft>
                          <a:spcPts val="0"/>
                        </a:spcAft>
                      </a:pPr>
                      <a:r>
                        <a:rPr lang="ar-EG" sz="1200" b="1">
                          <a:latin typeface="Times New Roman"/>
                          <a:ea typeface="Times New Roman"/>
                          <a:cs typeface="Arabic Transparent"/>
                        </a:rPr>
                        <a:t>أنواع الرموز النوعية والكمية المستخدمة في خرائط التوزيعات :</a:t>
                      </a:r>
                      <a:endParaRPr lang="en-US" sz="1200">
                        <a:latin typeface="Times New Roman"/>
                        <a:ea typeface="Times New Roman"/>
                      </a:endParaRPr>
                    </a:p>
                    <a:p>
                      <a:pPr marL="342900" lvl="0" indent="-342900" algn="justLow" rtl="1">
                        <a:lnSpc>
                          <a:spcPts val="1400"/>
                        </a:lnSpc>
                        <a:spcAft>
                          <a:spcPts val="0"/>
                        </a:spcAft>
                        <a:buFont typeface="Symbol"/>
                        <a:buChar char=""/>
                        <a:tabLst>
                          <a:tab pos="332105" algn="l"/>
                        </a:tabLst>
                      </a:pPr>
                      <a:r>
                        <a:rPr lang="ar-EG" sz="1200">
                          <a:latin typeface="Times New Roman"/>
                          <a:ea typeface="Times New Roman"/>
                          <a:cs typeface="Arabic Transparent"/>
                        </a:rPr>
                        <a:t>رموز الموضع .</a:t>
                      </a:r>
                      <a:endParaRPr lang="en-US" sz="1200">
                        <a:latin typeface="Times New Roman"/>
                        <a:ea typeface="Times New Roman"/>
                      </a:endParaRPr>
                    </a:p>
                    <a:p>
                      <a:pPr marL="342900" lvl="0" indent="-342900" algn="justLow" rtl="1">
                        <a:lnSpc>
                          <a:spcPts val="1400"/>
                        </a:lnSpc>
                        <a:spcAft>
                          <a:spcPts val="0"/>
                        </a:spcAft>
                        <a:buFont typeface="Symbol"/>
                        <a:buChar char=""/>
                        <a:tabLst>
                          <a:tab pos="332105" algn="l"/>
                        </a:tabLst>
                      </a:pPr>
                      <a:r>
                        <a:rPr lang="ar-EG" sz="1200">
                          <a:latin typeface="Times New Roman"/>
                          <a:ea typeface="Times New Roman"/>
                          <a:cs typeface="Arabic Transparent"/>
                        </a:rPr>
                        <a:t>رموز الخط .</a:t>
                      </a:r>
                      <a:endParaRPr lang="en-US" sz="1200">
                        <a:latin typeface="Times New Roman"/>
                        <a:ea typeface="Times New Roman"/>
                      </a:endParaRPr>
                    </a:p>
                    <a:p>
                      <a:pPr algn="r" rtl="1">
                        <a:spcAft>
                          <a:spcPts val="0"/>
                        </a:spcAft>
                        <a:tabLst>
                          <a:tab pos="2256790" algn="l"/>
                          <a:tab pos="3799840" algn="l"/>
                        </a:tabLst>
                      </a:pPr>
                      <a:r>
                        <a:rPr lang="ar-EG" sz="1200" b="1">
                          <a:solidFill>
                            <a:srgbClr val="000000"/>
                          </a:solidFill>
                          <a:latin typeface="Times New Roman"/>
                          <a:ea typeface="Times New Roman"/>
                        </a:rPr>
                        <a:t>     - </a:t>
                      </a:r>
                      <a:r>
                        <a:rPr lang="ar-EG" sz="1200">
                          <a:latin typeface="Times New Roman"/>
                          <a:ea typeface="Times New Roman"/>
                          <a:cs typeface="Arabic Transparent"/>
                        </a:rPr>
                        <a:t>رموز المساحة</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905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r>
              <a:tr h="325755">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4</a:t>
                      </a:r>
                      <a:endParaRPr lang="en-US" sz="1200">
                        <a:latin typeface="Times New Roman"/>
                        <a:ea typeface="Times New Roman"/>
                      </a:endParaRPr>
                    </a:p>
                  </a:txBody>
                  <a:tcPr marL="0" marR="0" marT="0" marB="0">
                    <a:lnL w="1905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2</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8</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marL="8255" algn="ctr" rtl="1">
                        <a:lnSpc>
                          <a:spcPts val="1400"/>
                        </a:lnSpc>
                        <a:spcAft>
                          <a:spcPts val="0"/>
                        </a:spcAft>
                      </a:pPr>
                      <a:r>
                        <a:rPr lang="ar-EG" sz="1400" b="1">
                          <a:latin typeface="Times New Roman"/>
                          <a:ea typeface="Times New Roman"/>
                          <a:cs typeface="Arabic Transparent"/>
                        </a:rPr>
                        <a:t>أنواع خرائط التوزيعات </a:t>
                      </a:r>
                      <a:endParaRPr lang="en-US" sz="1200">
                        <a:latin typeface="Times New Roman"/>
                        <a:ea typeface="Times New Roman"/>
                      </a:endParaRPr>
                    </a:p>
                    <a:p>
                      <a:pPr algn="ctr" rtl="1">
                        <a:lnSpc>
                          <a:spcPts val="1400"/>
                        </a:lnSpc>
                        <a:spcAft>
                          <a:spcPts val="0"/>
                        </a:spcAft>
                        <a:tabLst>
                          <a:tab pos="925830" algn="l"/>
                        </a:tabLst>
                      </a:pPr>
                      <a:r>
                        <a:rPr lang="ar-EG" sz="1400">
                          <a:latin typeface="Times New Roman"/>
                          <a:ea typeface="Times New Roman"/>
                          <a:cs typeface="Arabic Transparent"/>
                        </a:rPr>
                        <a:t>خرائط التوزيعات غير الكمية (النوعية)</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905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r>
              <a:tr h="325755">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4</a:t>
                      </a:r>
                      <a:endParaRPr lang="en-US" sz="1200">
                        <a:latin typeface="Times New Roman"/>
                        <a:ea typeface="Times New Roman"/>
                      </a:endParaRPr>
                    </a:p>
                  </a:txBody>
                  <a:tcPr marL="0" marR="0" marT="0" marB="0">
                    <a:lnL w="1905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2</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8</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400">
                          <a:latin typeface="Times New Roman"/>
                          <a:ea typeface="Times New Roman"/>
                          <a:cs typeface="Arabic Transparent"/>
                        </a:rPr>
                        <a:t>خرائط التوزيعات الكمية</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905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r>
              <a:tr h="325755">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4</a:t>
                      </a:r>
                      <a:endParaRPr lang="en-US" sz="1200">
                        <a:latin typeface="Times New Roman"/>
                        <a:ea typeface="Times New Roman"/>
                      </a:endParaRPr>
                    </a:p>
                  </a:txBody>
                  <a:tcPr marL="0" marR="0" marT="0" marB="0">
                    <a:lnL w="1905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2</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8</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400">
                          <a:latin typeface="Times New Roman"/>
                          <a:ea typeface="Times New Roman"/>
                          <a:cs typeface="Arabic Transparent"/>
                        </a:rPr>
                        <a:t>تطبيقات (خرائط التوزيعات الطبيعية</a:t>
                      </a:r>
                      <a:endParaRPr lang="en-US" sz="1200">
                        <a:latin typeface="Times New Roman"/>
                        <a:ea typeface="Times New Roman"/>
                      </a:endParaRPr>
                    </a:p>
                    <a:p>
                      <a:pPr algn="ctr" rtl="1">
                        <a:spcAft>
                          <a:spcPts val="0"/>
                        </a:spcAft>
                        <a:tabLst>
                          <a:tab pos="2256790" algn="l"/>
                          <a:tab pos="3799840" algn="l"/>
                        </a:tabLst>
                      </a:pPr>
                      <a:r>
                        <a:rPr lang="ar-EG" sz="1400">
                          <a:latin typeface="Times New Roman"/>
                          <a:ea typeface="Times New Roman"/>
                          <a:cs typeface="Arabic Transparent"/>
                        </a:rPr>
                        <a:t> والاقتصادية – خرائط استخدام الأرض</a:t>
                      </a:r>
                      <a:endParaRPr lang="en-US" sz="1200">
                        <a:latin typeface="Times New Roman"/>
                        <a:ea typeface="Times New Roman"/>
                      </a:endParaRPr>
                    </a:p>
                    <a:p>
                      <a:pPr algn="ctr" rtl="1">
                        <a:spcAft>
                          <a:spcPts val="0"/>
                        </a:spcAft>
                        <a:tabLst>
                          <a:tab pos="2256790" algn="l"/>
                          <a:tab pos="3799840" algn="l"/>
                        </a:tabLst>
                      </a:pPr>
                      <a:r>
                        <a:rPr lang="ar-EG" sz="1400">
                          <a:latin typeface="Times New Roman"/>
                          <a:ea typeface="Times New Roman"/>
                          <a:cs typeface="Arabic Transparent"/>
                        </a:rPr>
                        <a:t> الحضري والريفي) </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905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r>
              <a:tr h="325755">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4</a:t>
                      </a:r>
                      <a:endParaRPr lang="en-US" sz="1200">
                        <a:latin typeface="Times New Roman"/>
                        <a:ea typeface="Times New Roman"/>
                      </a:endParaRPr>
                    </a:p>
                  </a:txBody>
                  <a:tcPr marL="0" marR="0" marT="0" marB="0">
                    <a:lnL w="1905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2</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a:solidFill>
                            <a:srgbClr val="000000"/>
                          </a:solidFill>
                          <a:latin typeface="Times New Roman"/>
                          <a:ea typeface="Times New Roman"/>
                        </a:rPr>
                        <a:t>8</a:t>
                      </a:r>
                      <a:endParaRPr lang="en-US" sz="120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270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c>
                  <a:txBody>
                    <a:bodyPr/>
                    <a:lstStyle/>
                    <a:p>
                      <a:pPr algn="ctr" rtl="1">
                        <a:spcAft>
                          <a:spcPts val="0"/>
                        </a:spcAft>
                        <a:tabLst>
                          <a:tab pos="2256790" algn="l"/>
                          <a:tab pos="3799840" algn="l"/>
                        </a:tabLst>
                      </a:pPr>
                      <a:r>
                        <a:rPr lang="ar-EG" sz="1200" b="1" dirty="0">
                          <a:latin typeface="Times New Roman"/>
                          <a:ea typeface="Times New Roman"/>
                          <a:cs typeface="Arabic Transparent"/>
                        </a:rPr>
                        <a:t>التقنية الحديثة وخرائط التوزيعات</a:t>
                      </a:r>
                      <a:endParaRPr lang="en-US" sz="1200" dirty="0">
                        <a:latin typeface="Times New Roman"/>
                        <a:ea typeface="Times New Roman"/>
                      </a:endParaRPr>
                    </a:p>
                  </a:txBody>
                  <a:tcPr marL="0" marR="0" marT="0" marB="0">
                    <a:lnL w="12700" cap="flat" cmpd="sng" algn="ctr">
                      <a:solidFill>
                        <a:srgbClr val="2F1311"/>
                      </a:solidFill>
                      <a:prstDash val="solid"/>
                      <a:round/>
                      <a:headEnd type="none" w="med" len="med"/>
                      <a:tailEnd type="none" w="med" len="med"/>
                    </a:lnL>
                    <a:lnR w="19050" cap="flat" cmpd="sng" algn="ctr">
                      <a:solidFill>
                        <a:srgbClr val="2F1311"/>
                      </a:solidFill>
                      <a:prstDash val="solid"/>
                      <a:round/>
                      <a:headEnd type="none" w="med" len="med"/>
                      <a:tailEnd type="none" w="med" len="med"/>
                    </a:lnR>
                    <a:lnT w="12700" cap="flat" cmpd="sng" algn="ctr">
                      <a:solidFill>
                        <a:srgbClr val="2F1311"/>
                      </a:solidFill>
                      <a:prstDash val="solid"/>
                      <a:round/>
                      <a:headEnd type="none" w="med" len="med"/>
                      <a:tailEnd type="none" w="med" len="med"/>
                    </a:lnT>
                    <a:lnB w="12700" cap="flat" cmpd="sng" algn="ctr">
                      <a:solidFill>
                        <a:srgbClr val="2F1311"/>
                      </a:solidFill>
                      <a:prstDash val="solid"/>
                      <a:round/>
                      <a:headEnd type="none" w="med" len="med"/>
                      <a:tailEnd type="none" w="med" len="med"/>
                    </a:lnB>
                  </a:tcPr>
                </a:tc>
              </a:tr>
            </a:tbl>
          </a:graphicData>
        </a:graphic>
      </p:graphicFrame>
      <p:sp>
        <p:nvSpPr>
          <p:cNvPr id="12289" name="Rectangle 1"/>
          <p:cNvSpPr>
            <a:spLocks noGrp="1" noChangeArrowheads="1"/>
          </p:cNvSpPr>
          <p:nvPr>
            <p:ph idx="1"/>
          </p:nvPr>
        </p:nvSpPr>
        <p:spPr bwMode="auto">
          <a:xfrm>
            <a:off x="457200" y="1935163"/>
            <a:ext cx="8229600" cy="74136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2257425" algn="l"/>
                <a:tab pos="3800475" algn="l"/>
              </a:tabLst>
            </a:pPr>
            <a:r>
              <a:rPr kumimoji="0" lang="ar-EG" sz="1400" b="1" i="0" u="none" strike="noStrike" cap="none" normalizeH="0" baseline="0" smtClean="0">
                <a:ln>
                  <a:noFill/>
                </a:ln>
                <a:solidFill>
                  <a:srgbClr val="000000"/>
                </a:solidFill>
                <a:effectLst/>
                <a:latin typeface="Simplified Arabic" pitchFamily="18" charset="-78"/>
                <a:ea typeface="Times New Roman" pitchFamily="18" charset="0"/>
                <a:cs typeface="Simplified Arabic" pitchFamily="18" charset="-78"/>
              </a:rPr>
              <a:t>- محتوي المقرر</a:t>
            </a:r>
            <a:r>
              <a:rPr kumimoji="0" lang="ar-EG" sz="14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ar-SA" sz="14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en-US" sz="14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Syllabus</a:t>
            </a:r>
            <a:r>
              <a:rPr kumimoji="0" lang="ar-EG" sz="14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57425" algn="l"/>
                <a:tab pos="3800475"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endParaRPr lang="ar-EG"/>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endParaRPr lang="ar-EG"/>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endParaRPr lang="ar-EG"/>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endParaRPr lang="ar-EG"/>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TotalTime>
  <Words>260</Words>
  <Application>Microsoft Office PowerPoint</Application>
  <PresentationFormat>On-screen Show (4:3)</PresentationFormat>
  <Paragraphs>179</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Slide 1</vt:lpstr>
      <vt:lpstr>Slide 2</vt:lpstr>
      <vt:lpstr>Slide 3</vt:lpstr>
      <vt:lpstr>Slide 4</vt:lpstr>
      <vt:lpstr>Slide 5</vt:lpstr>
      <vt:lpstr>Slide 6</vt:lpstr>
      <vt:lpstr>Slide 7</vt:lpstr>
      <vt:lpstr>Slide 8</vt:lpstr>
      <vt:lpstr>Slide 9</vt:lpstr>
      <vt:lpstr>اسم المقرر: خرائط التوزيعات</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Aly</dc:creator>
  <cp:lastModifiedBy>Aly</cp:lastModifiedBy>
  <cp:revision>2</cp:revision>
  <dcterms:created xsi:type="dcterms:W3CDTF">2010-10-20T06:02:31Z</dcterms:created>
  <dcterms:modified xsi:type="dcterms:W3CDTF">2010-10-20T06:15:23Z</dcterms:modified>
</cp:coreProperties>
</file>